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10/10/2019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04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1604865" y="1651518"/>
            <a:ext cx="88174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IL MITO  </a:t>
            </a:r>
            <a:r>
              <a:rPr lang="it-IT" sz="4400" dirty="0"/>
              <a:t>è una particolare narrazione che, </a:t>
            </a:r>
            <a:r>
              <a:rPr lang="it-IT" sz="4400" dirty="0">
                <a:solidFill>
                  <a:srgbClr val="FF0000"/>
                </a:solidFill>
              </a:rPr>
              <a:t>attraverso contenuti fantastici</a:t>
            </a:r>
            <a:r>
              <a:rPr lang="it-IT" sz="4400" dirty="0"/>
              <a:t>, cerca di </a:t>
            </a:r>
            <a:r>
              <a:rPr lang="it-IT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dare una  spiegazione </a:t>
            </a:r>
            <a:r>
              <a:rPr lang="it-IT" sz="4400" dirty="0"/>
              <a:t>all’origine del mondo e dell’umanità e ai diversi aspetti della realtà.</a:t>
            </a:r>
          </a:p>
        </p:txBody>
      </p:sp>
    </p:spTree>
    <p:extLst>
      <p:ext uri="{BB962C8B-B14F-4D97-AF65-F5344CB8AC3E}">
        <p14:creationId xmlns:p14="http://schemas.microsoft.com/office/powerpoint/2010/main" val="221054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1604865" y="1651518"/>
            <a:ext cx="8587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44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7A941BE-F73D-470D-AAFE-C907EF590E2A}"/>
              </a:ext>
            </a:extLst>
          </p:cNvPr>
          <p:cNvSpPr/>
          <p:nvPr/>
        </p:nvSpPr>
        <p:spPr>
          <a:xfrm>
            <a:off x="984755" y="243928"/>
            <a:ext cx="41677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it-IT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FUNZIONE DEL MITO</a:t>
            </a:r>
            <a:endParaRPr lang="it-I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1239DD7-BE27-4516-862F-552D89BE2B17}"/>
              </a:ext>
            </a:extLst>
          </p:cNvPr>
          <p:cNvSpPr txBox="1"/>
          <p:nvPr/>
        </p:nvSpPr>
        <p:spPr>
          <a:xfrm>
            <a:off x="1350628" y="1258349"/>
            <a:ext cx="104695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/>
              <a:t>Svolge la funzione di “</a:t>
            </a:r>
            <a:r>
              <a:rPr lang="it-IT" sz="4400" dirty="0">
                <a:solidFill>
                  <a:srgbClr val="FF0000"/>
                </a:solidFill>
              </a:rPr>
              <a:t>conoscenza della realtà</a:t>
            </a:r>
            <a:r>
              <a:rPr lang="it-IT" sz="4400" dirty="0"/>
              <a:t>” e nasce </a:t>
            </a:r>
            <a:r>
              <a:rPr lang="it-IT" sz="4400" dirty="0">
                <a:solidFill>
                  <a:srgbClr val="FF0000"/>
                </a:solidFill>
              </a:rPr>
              <a:t>dall’esigenza di dare una spiegazione </a:t>
            </a:r>
            <a:r>
              <a:rPr lang="it-IT" sz="4400" dirty="0"/>
              <a:t>a ciò che esiste e accade intorno a noi.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57AD33A-3506-46E2-8369-B4E078A2F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116" y="3729716"/>
            <a:ext cx="3928480" cy="261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1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1604865" y="1651518"/>
            <a:ext cx="8587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44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3E5C22C-FC0C-4B18-B9F5-7750BF068E15}"/>
              </a:ext>
            </a:extLst>
          </p:cNvPr>
          <p:cNvSpPr txBox="1"/>
          <p:nvPr/>
        </p:nvSpPr>
        <p:spPr>
          <a:xfrm>
            <a:off x="1233182" y="374904"/>
            <a:ext cx="9336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LA TRADIZIONE ORALE DEL MITO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BC26F9F-6C56-4D05-8834-08E579C3099C}"/>
              </a:ext>
            </a:extLst>
          </p:cNvPr>
          <p:cNvSpPr txBox="1"/>
          <p:nvPr/>
        </p:nvSpPr>
        <p:spPr>
          <a:xfrm>
            <a:off x="998486" y="1514358"/>
            <a:ext cx="108216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/>
              <a:t>I miti più antichi erano tramandati ORALMENTE e solo in epoca recente sono stati trascritti.</a:t>
            </a:r>
          </a:p>
          <a:p>
            <a:r>
              <a:rPr lang="it-IT" sz="4000" dirty="0"/>
              <a:t>I miti greci e romani ci sono stati tramandati in forma SCRITTA da POETI e CANTORI.</a:t>
            </a:r>
          </a:p>
        </p:txBody>
      </p:sp>
    </p:spTree>
    <p:extLst>
      <p:ext uri="{BB962C8B-B14F-4D97-AF65-F5344CB8AC3E}">
        <p14:creationId xmlns:p14="http://schemas.microsoft.com/office/powerpoint/2010/main" val="74596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1604865" y="1651518"/>
            <a:ext cx="8587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44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A143982-DAC2-4C71-B49F-1C4402B9A96B}"/>
              </a:ext>
            </a:extLst>
          </p:cNvPr>
          <p:cNvSpPr/>
          <p:nvPr/>
        </p:nvSpPr>
        <p:spPr>
          <a:xfrm>
            <a:off x="556470" y="399548"/>
            <a:ext cx="1126367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t-IT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DIVERSE VERSIONI DI UNO STESSO MITO</a:t>
            </a:r>
            <a:endParaRPr lang="it-IT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Nel corso dei secoli uno stesso mito è stato trascritto molte volte subendo variazioni.</a:t>
            </a:r>
          </a:p>
          <a:p>
            <a:pPr>
              <a:spcAft>
                <a:spcPts val="0"/>
              </a:spcAft>
            </a:pP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MITI SIMILI IN POPOLI DIVERSI</a:t>
            </a:r>
            <a:endParaRPr lang="it-IT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Tali somiglianze sono dovute alla presenza di </a:t>
            </a:r>
            <a:r>
              <a:rPr lang="it-IT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temi costanti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(la creazione, il mito del diluvio…).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11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472352" y="569338"/>
            <a:ext cx="858775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FF0000"/>
                </a:solidFill>
              </a:rPr>
              <a:t>STRUTTURA DEL MITO</a:t>
            </a:r>
          </a:p>
          <a:p>
            <a:pPr lvl="0"/>
            <a:r>
              <a:rPr lang="it-IT" dirty="0">
                <a:solidFill>
                  <a:srgbClr val="FF0000"/>
                </a:solidFill>
              </a:rPr>
              <a:t>Trama</a:t>
            </a:r>
            <a:r>
              <a:rPr lang="it-IT" dirty="0"/>
              <a:t> suddivisa in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dirty="0"/>
              <a:t>situazione iniziale,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dirty="0"/>
              <a:t>centrale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dirty="0"/>
              <a:t> finale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it-IT" dirty="0"/>
          </a:p>
          <a:p>
            <a:pPr lvl="0"/>
            <a:r>
              <a:rPr lang="it-IT" u="sng" dirty="0">
                <a:solidFill>
                  <a:srgbClr val="FF0000"/>
                </a:solidFill>
              </a:rPr>
              <a:t>I personaggi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sono      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dirty="0"/>
              <a:t>uomini comuni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dirty="0"/>
              <a:t> eroi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dirty="0"/>
              <a:t> esseri soprannaturali; dei…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dirty="0"/>
              <a:t>creature fantastiche e mostruose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it-IT" dirty="0"/>
          </a:p>
          <a:p>
            <a:pPr lvl="0"/>
            <a:r>
              <a:rPr lang="it-IT" u="sng" dirty="0">
                <a:solidFill>
                  <a:srgbClr val="FF0000"/>
                </a:solidFill>
              </a:rPr>
              <a:t>Il tempo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è indeterminato e lontano</a:t>
            </a:r>
          </a:p>
          <a:p>
            <a:pPr lvl="0"/>
            <a:r>
              <a:rPr lang="it-IT" u="sng" dirty="0">
                <a:solidFill>
                  <a:srgbClr val="FF0000"/>
                </a:solidFill>
              </a:rPr>
              <a:t>I luoghi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sono aperti, fantastici e immaginari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F47E27C-5ACE-4C7A-85CB-67CEB0213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018" y="1623527"/>
            <a:ext cx="3034675" cy="270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69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E99220-4836-41E4-B5AA-98D0497716B9}"/>
              </a:ext>
            </a:extLst>
          </p:cNvPr>
          <p:cNvSpPr txBox="1"/>
          <p:nvPr/>
        </p:nvSpPr>
        <p:spPr>
          <a:xfrm>
            <a:off x="472352" y="569338"/>
            <a:ext cx="85877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FF0000"/>
                </a:solidFill>
              </a:rPr>
              <a:t>LINGUAGGIO</a:t>
            </a:r>
          </a:p>
          <a:p>
            <a:endParaRPr lang="it-IT" sz="2800" dirty="0">
              <a:solidFill>
                <a:srgbClr val="FF0000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it-IT" sz="2800" u="sng" dirty="0"/>
              <a:t>Frasi brevi e semplici: prevalgono nomi e verbi</a:t>
            </a:r>
            <a:endParaRPr lang="it-IT" sz="28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it-IT" sz="2800" dirty="0"/>
              <a:t>Ricco di </a:t>
            </a:r>
            <a:r>
              <a:rPr lang="it-IT" sz="2800" u="sng" dirty="0"/>
              <a:t>ripetizioni</a:t>
            </a:r>
            <a:endParaRPr lang="it-IT" sz="28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it-IT" sz="2800" u="sng" dirty="0"/>
              <a:t>Frequenti similitudini</a:t>
            </a:r>
            <a:endParaRPr lang="it-IT"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64F5B76-825C-4AAE-B5CB-A0B472007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769" y="2416629"/>
            <a:ext cx="3185214" cy="3185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06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80C476-0A7F-48AA-9D03-68858A4B4DF2}"/>
              </a:ext>
            </a:extLst>
          </p:cNvPr>
          <p:cNvSpPr txBox="1"/>
          <p:nvPr/>
        </p:nvSpPr>
        <p:spPr>
          <a:xfrm>
            <a:off x="771787" y="374904"/>
            <a:ext cx="66692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>
                <a:solidFill>
                  <a:srgbClr val="FF0000"/>
                </a:solidFill>
              </a:rPr>
              <a:t>IL MITO FONTE DI INFORMAZIONI</a:t>
            </a:r>
            <a:r>
              <a:rPr lang="it-IT" dirty="0"/>
              <a:t>: </a:t>
            </a:r>
            <a:r>
              <a:rPr lang="it-IT" sz="3200" dirty="0"/>
              <a:t>possiamo ricavare informazioni su </a:t>
            </a:r>
          </a:p>
          <a:p>
            <a:r>
              <a:rPr lang="it-IT" sz="3200" dirty="0"/>
              <a:t>1) ambiente </a:t>
            </a:r>
          </a:p>
          <a:p>
            <a:r>
              <a:rPr lang="it-IT" sz="3200" dirty="0"/>
              <a:t>2) tipo di civiltà </a:t>
            </a:r>
          </a:p>
          <a:p>
            <a:r>
              <a:rPr lang="it-IT" sz="3200" dirty="0"/>
              <a:t>3) tipo di società </a:t>
            </a:r>
          </a:p>
          <a:p>
            <a:r>
              <a:rPr lang="it-IT" sz="3200" dirty="0"/>
              <a:t>4) coltivazioni, animali </a:t>
            </a:r>
          </a:p>
          <a:p>
            <a:r>
              <a:rPr lang="it-IT" sz="3200" dirty="0"/>
              <a:t>5) religione, usi, costumi, valori.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6282A1-133B-479C-A831-A14C0CE52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52779"/>
            <a:ext cx="4442038" cy="248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05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595306" y="5273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1856CE6-1BE0-4FB8-BD35-D0301B2D3BA0}"/>
              </a:ext>
            </a:extLst>
          </p:cNvPr>
          <p:cNvSpPr txBox="1"/>
          <p:nvPr/>
        </p:nvSpPr>
        <p:spPr>
          <a:xfrm>
            <a:off x="1747706" y="679704"/>
            <a:ext cx="42028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0000"/>
                </a:solidFill>
              </a:rPr>
              <a:t>TIPI DI MITO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985AEA6-4B63-4C3B-BE6F-16D5DB0B0458}"/>
              </a:ext>
            </a:extLst>
          </p:cNvPr>
          <p:cNvSpPr txBox="1"/>
          <p:nvPr/>
        </p:nvSpPr>
        <p:spPr>
          <a:xfrm>
            <a:off x="947956" y="2168646"/>
            <a:ext cx="108721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it-IT" sz="3200" dirty="0"/>
              <a:t>origine del mondo </a:t>
            </a:r>
          </a:p>
          <a:p>
            <a:r>
              <a:rPr lang="it-IT" sz="3200" dirty="0"/>
              <a:t>2) Origine fenomeni naturali </a:t>
            </a:r>
          </a:p>
          <a:p>
            <a:r>
              <a:rPr lang="it-IT" sz="3200" dirty="0"/>
              <a:t>3) origine di determinate istituzioni (es. matrimonio…) </a:t>
            </a:r>
          </a:p>
          <a:p>
            <a:r>
              <a:rPr lang="it-IT" sz="3200" dirty="0"/>
              <a:t>4) motivi per cui si verificano determinati fenomeni (morte, alternarsi stagioni…) </a:t>
            </a:r>
          </a:p>
          <a:p>
            <a:r>
              <a:rPr lang="it-IT" sz="3200" dirty="0"/>
              <a:t>5) la nascita e le imprese degli eroi.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87F7F3C-197F-403D-9713-7FBBF05DE3FC}"/>
              </a:ext>
            </a:extLst>
          </p:cNvPr>
          <p:cNvSpPr/>
          <p:nvPr/>
        </p:nvSpPr>
        <p:spPr>
          <a:xfrm>
            <a:off x="371855" y="5683800"/>
            <a:ext cx="10307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it-IT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MITOLOGIA</a:t>
            </a:r>
            <a:r>
              <a:rPr lang="it-IT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RACCOLTA DI MITI DI UN DETERMINATO POPOLO (es. mitologia greca, )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83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4E6114B-0D04-419D-9B4A-E20CE2B3A0AA}"/>
              </a:ext>
            </a:extLst>
          </p:cNvPr>
          <p:cNvSpPr txBox="1"/>
          <p:nvPr/>
        </p:nvSpPr>
        <p:spPr>
          <a:xfrm>
            <a:off x="469783" y="374904"/>
            <a:ext cx="39176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VARI TIPI DI MITO</a:t>
            </a:r>
          </a:p>
          <a:p>
            <a:endParaRPr lang="it-IT" dirty="0">
              <a:solidFill>
                <a:srgbClr val="FF0000"/>
              </a:solidFill>
            </a:endParaRPr>
          </a:p>
          <a:p>
            <a:r>
              <a:rPr lang="it-IT" dirty="0">
                <a:solidFill>
                  <a:srgbClr val="FF0000"/>
                </a:solidFill>
              </a:rPr>
              <a:t>MITI COSMOGONICI (nascita del mondo): </a:t>
            </a:r>
            <a:r>
              <a:rPr lang="it-IT" dirty="0"/>
              <a:t>raccontano la nascita del mondo e dell’uomo e pur appartenendo a popoli diversi, vissuti in epoche e luoghi diversi, presentano parecchie somiglianze tra di loro.</a:t>
            </a:r>
          </a:p>
          <a:p>
            <a:r>
              <a:rPr lang="it-IT" dirty="0"/>
              <a:t>ESEMPI: In principio era il CHAOS (mito greco)</a:t>
            </a:r>
          </a:p>
          <a:p>
            <a:r>
              <a:rPr lang="it-IT" dirty="0"/>
              <a:t>                P’AN – KU e NU-KUA (mito cinese)</a:t>
            </a:r>
          </a:p>
          <a:p>
            <a:r>
              <a:rPr lang="it-IT" dirty="0"/>
              <a:t>Il Grande capo Lassù (mito Indiani d’America)</a:t>
            </a:r>
          </a:p>
          <a:p>
            <a:r>
              <a:rPr lang="it-IT" dirty="0"/>
              <a:t>                In principio Dio creò il cielo e la terra (mito ebreo)</a:t>
            </a:r>
          </a:p>
          <a:p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63C870B-9D5B-461C-931E-8E787F2FED9B}"/>
              </a:ext>
            </a:extLst>
          </p:cNvPr>
          <p:cNvSpPr txBox="1"/>
          <p:nvPr/>
        </p:nvSpPr>
        <p:spPr>
          <a:xfrm>
            <a:off x="4555221" y="738231"/>
            <a:ext cx="38337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MITI DEL DILUVIO </a:t>
            </a:r>
            <a:r>
              <a:rPr lang="it-IT" dirty="0"/>
              <a:t>: sono più di 400 in tutto il mondo e sono tra loro molto simili anche se appartengono a popoli molto diversi.</a:t>
            </a:r>
          </a:p>
          <a:p>
            <a:r>
              <a:rPr lang="it-IT" dirty="0"/>
              <a:t>ESEMPI: </a:t>
            </a:r>
          </a:p>
          <a:p>
            <a:r>
              <a:rPr lang="it-IT" dirty="0"/>
              <a:t>DEUCALIOME E PIRRA (mito greco)</a:t>
            </a:r>
          </a:p>
          <a:p>
            <a:r>
              <a:rPr lang="it-IT" dirty="0"/>
              <a:t>L’ARCA DI NOE’ (mito ebreo)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CC8DC67-26C1-475F-BFDB-0FE5744F7B38}"/>
              </a:ext>
            </a:extLst>
          </p:cNvPr>
          <p:cNvSpPr txBox="1"/>
          <p:nvPr/>
        </p:nvSpPr>
        <p:spPr>
          <a:xfrm>
            <a:off x="8850384" y="847288"/>
            <a:ext cx="32440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MITI DEI FENOMENI NATURALI </a:t>
            </a:r>
            <a:r>
              <a:rPr lang="it-IT" dirty="0"/>
              <a:t>: danno una spiegazione FANTASTICA ai fenomeni naturali: sole, fulmini, terremoti, vulcani.</a:t>
            </a:r>
          </a:p>
          <a:p>
            <a:r>
              <a:rPr lang="it-IT" dirty="0"/>
              <a:t>ESEMPI: </a:t>
            </a:r>
          </a:p>
          <a:p>
            <a:r>
              <a:rPr lang="it-IT" dirty="0"/>
              <a:t>DEMETRA E LE STAGIONI (mito greco)</a:t>
            </a:r>
          </a:p>
          <a:p>
            <a:r>
              <a:rPr lang="it-IT" dirty="0"/>
              <a:t>LA PIOGGIA (mito africano)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7572961-AC8E-4079-9FD1-D1F7CA9929C6}"/>
              </a:ext>
            </a:extLst>
          </p:cNvPr>
          <p:cNvSpPr txBox="1"/>
          <p:nvPr/>
        </p:nvSpPr>
        <p:spPr>
          <a:xfrm>
            <a:off x="307524" y="5032440"/>
            <a:ext cx="4867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 MITI DEGLI UOMINI: SOCIETA’ E CONDIZIONI ESISTENZIALI:</a:t>
            </a:r>
          </a:p>
          <a:p>
            <a:r>
              <a:rPr lang="it-IT" dirty="0"/>
              <a:t>ESEMPI: </a:t>
            </a:r>
          </a:p>
          <a:p>
            <a:r>
              <a:rPr lang="it-IT" dirty="0"/>
              <a:t>L’ORIGINE DEL MATRIMONIO (mito africano)</a:t>
            </a:r>
          </a:p>
          <a:p>
            <a:r>
              <a:rPr lang="it-IT" dirty="0"/>
              <a:t>L’ORIGINE DELLA MORTE ( mito africano)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E361A90-BDD2-495C-9726-24FFCF5D13F6}"/>
              </a:ext>
            </a:extLst>
          </p:cNvPr>
          <p:cNvSpPr txBox="1"/>
          <p:nvPr/>
        </p:nvSpPr>
        <p:spPr>
          <a:xfrm>
            <a:off x="5962261" y="4310743"/>
            <a:ext cx="52717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 MITI DELLE METAMORFOSI</a:t>
            </a:r>
            <a:r>
              <a:rPr lang="it-IT" dirty="0"/>
              <a:t>: trasformazione di un essere umano o divino che diventa un animale, una pianta, un fiore, un fenomeno naturale. Possono essere considerati EDUCATIVI perché educano ad assumere comportamenti corretti. </a:t>
            </a:r>
          </a:p>
          <a:p>
            <a:r>
              <a:rPr lang="it-IT" dirty="0"/>
              <a:t>ESEMPI: APOLLO E DAFNE (mito greco)</a:t>
            </a:r>
          </a:p>
          <a:p>
            <a:r>
              <a:rPr lang="it-IT" dirty="0"/>
              <a:t>                ECO E NARCISO (mito greco) </a:t>
            </a:r>
          </a:p>
        </p:txBody>
      </p:sp>
    </p:spTree>
    <p:extLst>
      <p:ext uri="{BB962C8B-B14F-4D97-AF65-F5344CB8AC3E}">
        <p14:creationId xmlns:p14="http://schemas.microsoft.com/office/powerpoint/2010/main" val="47081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8A48332-48F7-4907-A2B9-121D92286993}"/>
              </a:ext>
            </a:extLst>
          </p:cNvPr>
          <p:cNvSpPr txBox="1"/>
          <p:nvPr/>
        </p:nvSpPr>
        <p:spPr>
          <a:xfrm>
            <a:off x="970384" y="374904"/>
            <a:ext cx="6596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I MITI DEGLI DEI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74C79D2-D554-4C21-9D03-C8AAA496FAF6}"/>
              </a:ext>
            </a:extLst>
          </p:cNvPr>
          <p:cNvSpPr txBox="1"/>
          <p:nvPr/>
        </p:nvSpPr>
        <p:spPr>
          <a:xfrm>
            <a:off x="371856" y="1175534"/>
            <a:ext cx="117226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Gli antichi greci erano </a:t>
            </a:r>
            <a:r>
              <a:rPr lang="it-IT" sz="2800" dirty="0">
                <a:solidFill>
                  <a:srgbClr val="FF0000"/>
                </a:solidFill>
              </a:rPr>
              <a:t>POLITEISTI </a:t>
            </a:r>
            <a:r>
              <a:rPr lang="it-IT" sz="2800" dirty="0"/>
              <a:t>(cioè adoravano MOLTI DEI). Essi erano SIMILI agli ESSERI UMANI , ma a loro superiori per potenza fisica e qualità.  Hanno il dono </a:t>
            </a:r>
            <a:r>
              <a:rPr lang="it-IT" sz="2800" dirty="0">
                <a:solidFill>
                  <a:srgbClr val="FF0000"/>
                </a:solidFill>
              </a:rPr>
              <a:t>dell’INVISIBILITA’</a:t>
            </a:r>
            <a:r>
              <a:rPr lang="it-IT" sz="2800" dirty="0"/>
              <a:t>, </a:t>
            </a:r>
            <a:r>
              <a:rPr lang="it-IT" sz="2800" dirty="0">
                <a:solidFill>
                  <a:srgbClr val="FF0000"/>
                </a:solidFill>
              </a:rPr>
              <a:t>dell’IMMORTABILITA’, </a:t>
            </a:r>
            <a:r>
              <a:rPr lang="it-IT" sz="2800" dirty="0"/>
              <a:t>ma come i mortali, sono soggetti alle  </a:t>
            </a:r>
            <a:r>
              <a:rPr lang="it-IT" sz="2800" dirty="0">
                <a:solidFill>
                  <a:srgbClr val="FF0000"/>
                </a:solidFill>
              </a:rPr>
              <a:t>PASSIONI e ai SENTIMENTI </a:t>
            </a:r>
            <a:r>
              <a:rPr lang="it-IT" sz="2800" dirty="0"/>
              <a:t>(amano, soffrono, gioiscono, sono invidiosi, vendicativi).</a:t>
            </a:r>
          </a:p>
          <a:p>
            <a:r>
              <a:rPr lang="it-IT" sz="2800" dirty="0"/>
              <a:t>Inoltre, come gli uomini </a:t>
            </a:r>
            <a:r>
              <a:rPr lang="it-IT" sz="2800" dirty="0">
                <a:solidFill>
                  <a:srgbClr val="FF0000"/>
                </a:solidFill>
              </a:rPr>
              <a:t>DORMONO  e MANGIANO </a:t>
            </a:r>
            <a:r>
              <a:rPr lang="it-IT" sz="2800" dirty="0"/>
              <a:t>il loro cibo cioè il </a:t>
            </a:r>
            <a:r>
              <a:rPr lang="it-IT" sz="2800" dirty="0">
                <a:solidFill>
                  <a:srgbClr val="FF0000"/>
                </a:solidFill>
              </a:rPr>
              <a:t>nettare</a:t>
            </a:r>
            <a:r>
              <a:rPr lang="it-IT" sz="2800" dirty="0"/>
              <a:t> e bevono </a:t>
            </a:r>
            <a:r>
              <a:rPr lang="it-IT" sz="2800" dirty="0">
                <a:solidFill>
                  <a:srgbClr val="FF0000"/>
                </a:solidFill>
              </a:rPr>
              <a:t>ambrosia</a:t>
            </a:r>
            <a:r>
              <a:rPr lang="it-IT" sz="2800" dirty="0"/>
              <a:t>. Vivono insieme sulla vetta </a:t>
            </a:r>
            <a:r>
              <a:rPr lang="it-IT" sz="2800" dirty="0">
                <a:solidFill>
                  <a:srgbClr val="FF0000"/>
                </a:solidFill>
              </a:rPr>
              <a:t>dell’OLIMPO,</a:t>
            </a:r>
            <a:r>
              <a:rPr lang="it-IT" sz="2800" dirty="0"/>
              <a:t> coperta da nubi perenni. </a:t>
            </a:r>
          </a:p>
          <a:p>
            <a:r>
              <a:rPr lang="it-IT" sz="2800" dirty="0"/>
              <a:t>La loro potenza SOVRASTA e governa ogni cosa: è limitata solo dal </a:t>
            </a:r>
            <a:r>
              <a:rPr lang="it-IT" sz="2800" b="1" u="sng" dirty="0">
                <a:solidFill>
                  <a:srgbClr val="FF0000"/>
                </a:solidFill>
              </a:rPr>
              <a:t>FATO</a:t>
            </a:r>
            <a:r>
              <a:rPr lang="it-IT" sz="2800" dirty="0"/>
              <a:t> una forza misteriosa e imperscrutabile al cui potere devono sottostare TUTTI anche ZEUS il padre degli DEI . </a:t>
            </a:r>
          </a:p>
        </p:txBody>
      </p:sp>
    </p:spTree>
    <p:extLst>
      <p:ext uri="{BB962C8B-B14F-4D97-AF65-F5344CB8AC3E}">
        <p14:creationId xmlns:p14="http://schemas.microsoft.com/office/powerpoint/2010/main" val="3677835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260691" y="237744"/>
            <a:ext cx="12166005" cy="68433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1F14163-1F5D-491A-8AE9-A130B9DCE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23" y="237506"/>
            <a:ext cx="8827325" cy="662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68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-111165" y="14621"/>
            <a:ext cx="12166005" cy="68433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843ACF-0472-4CB1-8C32-B407CC52D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3369" y="14621"/>
            <a:ext cx="5777925" cy="433344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F0CF8EA-788B-4055-A408-88D39B95F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053" y="1587477"/>
            <a:ext cx="658271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5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-111165" y="14621"/>
            <a:ext cx="12166005" cy="68433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99CB484-0F77-4D1B-AEC7-9322FBBDC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8" y="237744"/>
            <a:ext cx="5306257" cy="39796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13FD36D-EC1F-49B7-B6BB-43F98314C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525" y="2051428"/>
            <a:ext cx="6067387" cy="455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64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-111165" y="14621"/>
            <a:ext cx="12166005" cy="68433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853B0FF-A295-40CD-802F-BDA4F2BF9D3A}"/>
              </a:ext>
            </a:extLst>
          </p:cNvPr>
          <p:cNvSpPr txBox="1"/>
          <p:nvPr/>
        </p:nvSpPr>
        <p:spPr>
          <a:xfrm>
            <a:off x="1893115" y="594093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50F6B5C-4CCE-4072-91EE-029D44935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510" y="884813"/>
            <a:ext cx="7592980" cy="499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87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9EC50A-248F-46D1-97CD-65A2766F7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C843F0-96F8-4DFC-93E8-E3533F223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A800B0-CE4F-41E7-86F6-76D15BD2B2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12" b="3719"/>
          <a:stretch/>
        </p:blipFill>
        <p:spPr>
          <a:xfrm>
            <a:off x="-111165" y="14621"/>
            <a:ext cx="12166005" cy="68433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39B3950-A641-42D8-92B9-D8988118D533}"/>
              </a:ext>
            </a:extLst>
          </p:cNvPr>
          <p:cNvSpPr txBox="1"/>
          <p:nvPr/>
        </p:nvSpPr>
        <p:spPr>
          <a:xfrm>
            <a:off x="1442906" y="374904"/>
            <a:ext cx="4202885" cy="581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375CB0E-2040-4974-B5AA-5913464E7606}"/>
              </a:ext>
            </a:extLst>
          </p:cNvPr>
          <p:cNvSpPr txBox="1"/>
          <p:nvPr/>
        </p:nvSpPr>
        <p:spPr>
          <a:xfrm>
            <a:off x="578498" y="374904"/>
            <a:ext cx="9088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I MITI DEGLI EROI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E25591-39CE-4BBD-80D7-4BF90506037E}"/>
              </a:ext>
            </a:extLst>
          </p:cNvPr>
          <p:cNvSpPr txBox="1"/>
          <p:nvPr/>
        </p:nvSpPr>
        <p:spPr>
          <a:xfrm>
            <a:off x="438539" y="1296956"/>
            <a:ext cx="10944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Gli eroi sono </a:t>
            </a:r>
            <a:r>
              <a:rPr lang="it-IT" dirty="0">
                <a:solidFill>
                  <a:srgbClr val="FF0000"/>
                </a:solidFill>
              </a:rPr>
              <a:t>ESSERI DALLE QUALITA’ STRAORDNARIE </a:t>
            </a:r>
            <a:r>
              <a:rPr lang="it-IT" dirty="0"/>
              <a:t>che compiono </a:t>
            </a:r>
            <a:r>
              <a:rPr lang="it-IT" dirty="0">
                <a:solidFill>
                  <a:srgbClr val="FF0000"/>
                </a:solidFill>
              </a:rPr>
              <a:t>IMPRESE ECCEZIONALI</a:t>
            </a:r>
            <a:r>
              <a:rPr lang="it-IT" dirty="0"/>
              <a:t>.</a:t>
            </a:r>
          </a:p>
          <a:p>
            <a:r>
              <a:rPr lang="it-IT" dirty="0"/>
              <a:t>Gli eroi sono FORTI, CORAGGIOSI, AUDACI, DECISI; riescono a superare ogni ostacolo grazie alla loro FORZA PRODIGIOSA che li rende superiori a qualsiasi mortale. 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F3549D6-178B-4D61-858A-0523EB63D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56" y="2291816"/>
            <a:ext cx="4516017" cy="293134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D720313-F68F-491B-A8E0-2ACC0D849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236" y="2557563"/>
            <a:ext cx="2486025" cy="1838325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7A3DF70-6CF3-43CF-81B5-4F693A304A18}"/>
              </a:ext>
            </a:extLst>
          </p:cNvPr>
          <p:cNvSpPr txBox="1"/>
          <p:nvPr/>
        </p:nvSpPr>
        <p:spPr>
          <a:xfrm>
            <a:off x="858416" y="5599699"/>
            <a:ext cx="3349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ERCOLE: eroe GRECO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8703194-E589-43F3-BF54-FC9565CD95F2}"/>
              </a:ext>
            </a:extLst>
          </p:cNvPr>
          <p:cNvSpPr txBox="1"/>
          <p:nvPr/>
        </p:nvSpPr>
        <p:spPr>
          <a:xfrm>
            <a:off x="7428235" y="5085634"/>
            <a:ext cx="3684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MUZIO SCEVOLA</a:t>
            </a:r>
            <a:r>
              <a:rPr lang="it-IT" dirty="0"/>
              <a:t>: eroe romano </a:t>
            </a:r>
          </a:p>
        </p:txBody>
      </p:sp>
    </p:spTree>
    <p:extLst>
      <p:ext uri="{BB962C8B-B14F-4D97-AF65-F5344CB8AC3E}">
        <p14:creationId xmlns:p14="http://schemas.microsoft.com/office/powerpoint/2010/main" val="26151632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">
      <a:dk1>
        <a:srgbClr val="000000"/>
      </a:dk1>
      <a:lt1>
        <a:srgbClr val="FFFFFF"/>
      </a:lt1>
      <a:dk2>
        <a:srgbClr val="243341"/>
      </a:dk2>
      <a:lt2>
        <a:srgbClr val="E8E7E2"/>
      </a:lt2>
      <a:accent1>
        <a:srgbClr val="7D86DF"/>
      </a:accent1>
      <a:accent2>
        <a:srgbClr val="609DD8"/>
      </a:accent2>
      <a:accent3>
        <a:srgbClr val="55B0B8"/>
      </a:accent3>
      <a:accent4>
        <a:srgbClr val="51B594"/>
      </a:accent4>
      <a:accent5>
        <a:srgbClr val="55B86E"/>
      </a:accent5>
      <a:accent6>
        <a:srgbClr val="63B751"/>
      </a:accent6>
      <a:hlink>
        <a:srgbClr val="898453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724</Words>
  <Application>Microsoft Office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9" baseType="lpstr">
      <vt:lpstr>Calibri</vt:lpstr>
      <vt:lpstr>Garamond</vt:lpstr>
      <vt:lpstr>Wingdings</vt:lpstr>
      <vt:lpstr>SavonVTI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Daniela Chinotti</dc:creator>
  <cp:lastModifiedBy>Daniela Chinotti</cp:lastModifiedBy>
  <cp:revision>17</cp:revision>
  <dcterms:created xsi:type="dcterms:W3CDTF">2019-07-26T11:10:36Z</dcterms:created>
  <dcterms:modified xsi:type="dcterms:W3CDTF">2019-10-10T13:10:09Z</dcterms:modified>
</cp:coreProperties>
</file>